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84" r:id="rId1"/>
  </p:sldMasterIdLst>
  <p:sldIdLst>
    <p:sldId id="256" r:id="rId2"/>
    <p:sldId id="293" r:id="rId3"/>
    <p:sldId id="285" r:id="rId4"/>
    <p:sldId id="282" r:id="rId5"/>
    <p:sldId id="283" r:id="rId6"/>
    <p:sldId id="288" r:id="rId7"/>
    <p:sldId id="289" r:id="rId8"/>
    <p:sldId id="291" r:id="rId9"/>
    <p:sldId id="286" r:id="rId10"/>
    <p:sldId id="290" r:id="rId11"/>
    <p:sldId id="287" r:id="rId12"/>
    <p:sldId id="292" r:id="rId13"/>
    <p:sldId id="295" r:id="rId14"/>
    <p:sldId id="296" r:id="rId15"/>
    <p:sldId id="297" r:id="rId16"/>
    <p:sldId id="299" r:id="rId17"/>
    <p:sldId id="301" r:id="rId18"/>
    <p:sldId id="300" r:id="rId19"/>
    <p:sldId id="303" r:id="rId20"/>
    <p:sldId id="302" r:id="rId21"/>
    <p:sldId id="26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B000"/>
    <a:srgbClr val="99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3" d="100"/>
          <a:sy n="73" d="100"/>
        </p:scale>
        <p:origin x="-42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отделения и кабинеты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dLbls>
            <c:spPr>
              <a:ln>
                <a:solidFill>
                  <a:schemeClr val="bg1"/>
                </a:solidFill>
              </a:ln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Val val="1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3233</c:v>
                </c:pt>
                <c:pt idx="1">
                  <c:v>3262</c:v>
                </c:pt>
                <c:pt idx="2">
                  <c:v>3418</c:v>
                </c:pt>
                <c:pt idx="3">
                  <c:v>3355</c:v>
                </c:pt>
                <c:pt idx="4">
                  <c:v>3243</c:v>
                </c:pt>
                <c:pt idx="5">
                  <c:v>3242</c:v>
                </c:pt>
                <c:pt idx="6">
                  <c:v>3236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диспансеры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dLbls>
            <c:spPr>
              <a:solidFill>
                <a:schemeClr val="bg1"/>
              </a:solidFill>
            </c:spPr>
            <c:showVal val="1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145</c:v>
                </c:pt>
                <c:pt idx="1">
                  <c:v>139</c:v>
                </c:pt>
                <c:pt idx="2">
                  <c:v>136</c:v>
                </c:pt>
                <c:pt idx="3">
                  <c:v>134</c:v>
                </c:pt>
                <c:pt idx="4">
                  <c:v>123</c:v>
                </c:pt>
                <c:pt idx="5">
                  <c:v>122</c:v>
                </c:pt>
                <c:pt idx="6">
                  <c:v>122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центры</c:v>
                </c:pt>
              </c:strCache>
            </c:strRef>
          </c:tx>
          <c:spPr>
            <a:solidFill>
              <a:srgbClr val="C00000"/>
            </a:solidFill>
          </c:spPr>
          <c:dLbls>
            <c:dLbl>
              <c:idx val="0"/>
              <c:layout>
                <c:manualLayout>
                  <c:x val="-2.083327154727132E-3"/>
                  <c:y val="-8.3333743438320187E-2"/>
                </c:manualLayout>
              </c:layout>
              <c:showVal val="1"/>
            </c:dLbl>
            <c:dLbl>
              <c:idx val="1"/>
              <c:layout>
                <c:manualLayout>
                  <c:x val="-4.1668520248528311E-3"/>
                  <c:y val="-8.0208333333333368E-2"/>
                </c:manualLayout>
              </c:layout>
              <c:showVal val="1"/>
            </c:dLbl>
            <c:dLbl>
              <c:idx val="2"/>
              <c:layout>
                <c:manualLayout>
                  <c:x val="-1.2829752213176751E-3"/>
                  <c:y val="-1.0416666666666666E-2"/>
                </c:manualLayout>
              </c:layout>
              <c:tx>
                <c:rich>
                  <a:bodyPr/>
                  <a:lstStyle/>
                  <a:p>
                    <a:r>
                      <a:rPr lang="en-US">
                        <a:solidFill>
                          <a:schemeClr val="tx1"/>
                        </a:solidFill>
                      </a:rPr>
                      <a:t>8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-1.6560641784183767E-3"/>
                  <c:y val="-8.7500000000000008E-2"/>
                </c:manualLayout>
              </c:layout>
              <c:showVal val="1"/>
            </c:dLbl>
            <c:dLbl>
              <c:idx val="4"/>
              <c:layout>
                <c:manualLayout>
                  <c:x val="-4.1666543094542562E-3"/>
                  <c:y val="-8.3333333333333343E-2"/>
                </c:manualLayout>
              </c:layout>
              <c:showVal val="1"/>
            </c:dLbl>
            <c:dLbl>
              <c:idx val="5"/>
              <c:layout>
                <c:manualLayout>
                  <c:x val="1.6556687476212378E-3"/>
                  <c:y val="-8.6458333333333345E-2"/>
                </c:manualLayout>
              </c:layout>
              <c:showVal val="1"/>
            </c:dLbl>
            <c:dLbl>
              <c:idx val="6"/>
              <c:layout>
                <c:manualLayout>
                  <c:x val="0"/>
                  <c:y val="-9.3750000000000097E-2"/>
                </c:manualLayout>
              </c:layout>
              <c:showVal val="1"/>
            </c:dLbl>
            <c:spPr>
              <a:ln>
                <a:solidFill>
                  <a:srgbClr val="C00000"/>
                </a:solidFill>
              </a:ln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7</c:v>
                </c:pt>
                <c:pt idx="1">
                  <c:v>8</c:v>
                </c:pt>
                <c:pt idx="2">
                  <c:v>8</c:v>
                </c:pt>
                <c:pt idx="3">
                  <c:v>8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соотношение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-0.28870372444170694"/>
                </c:manualLayout>
              </c:layout>
              <c:showVal val="1"/>
            </c:dLbl>
            <c:dLbl>
              <c:idx val="1"/>
              <c:layout>
                <c:manualLayout>
                  <c:x val="-1.3807448005098621E-2"/>
                  <c:y val="-0.25969908638726352"/>
                </c:manualLayout>
              </c:layout>
              <c:showVal val="1"/>
            </c:dLbl>
            <c:dLbl>
              <c:idx val="2"/>
              <c:layout>
                <c:manualLayout>
                  <c:x val="4.6024277736515283E-3"/>
                  <c:y val="-6.7800983603497705E-2"/>
                </c:manualLayout>
              </c:layout>
              <c:showVal val="1"/>
            </c:dLbl>
            <c:dLbl>
              <c:idx val="3"/>
              <c:layout>
                <c:manualLayout>
                  <c:x val="1.1715959375715351E-2"/>
                  <c:y val="-0.14736111499948673"/>
                </c:manualLayout>
              </c:layout>
              <c:showVal val="1"/>
            </c:dLbl>
            <c:dLbl>
              <c:idx val="4"/>
              <c:layout>
                <c:manualLayout>
                  <c:x val="-4.1945051488497621E-4"/>
                  <c:y val="-0.29759255111658595"/>
                </c:manualLayout>
              </c:layout>
              <c:showVal val="1"/>
            </c:dLbl>
            <c:dLbl>
              <c:idx val="5"/>
              <c:layout>
                <c:manualLayout>
                  <c:x val="-1.6737837664251853E-2"/>
                  <c:y val="-0.29983785473650809"/>
                </c:manualLayout>
              </c:layout>
              <c:showVal val="1"/>
            </c:dLbl>
            <c:dLbl>
              <c:idx val="6"/>
              <c:layout>
                <c:manualLayout>
                  <c:x val="-1.9662463378363401E-2"/>
                  <c:y val="-0.30729163750384947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Лист1!$E$2:$E$8</c:f>
              <c:numCache>
                <c:formatCode>General</c:formatCode>
                <c:ptCount val="7"/>
                <c:pt idx="0">
                  <c:v>22.2</c:v>
                </c:pt>
                <c:pt idx="1">
                  <c:v>23.5</c:v>
                </c:pt>
                <c:pt idx="2">
                  <c:v>25.1</c:v>
                </c:pt>
                <c:pt idx="3">
                  <c:v>25.1</c:v>
                </c:pt>
                <c:pt idx="4">
                  <c:v>26</c:v>
                </c:pt>
                <c:pt idx="5">
                  <c:v>26.7</c:v>
                </c:pt>
                <c:pt idx="6">
                  <c:v>26.6</c:v>
                </c:pt>
              </c:numCache>
            </c:numRef>
          </c:val>
        </c:ser>
        <c:gapWidth val="0"/>
        <c:overlap val="100"/>
        <c:axId val="112728704"/>
        <c:axId val="112763264"/>
      </c:barChart>
      <c:catAx>
        <c:axId val="112728704"/>
        <c:scaling>
          <c:orientation val="minMax"/>
        </c:scaling>
        <c:axPos val="b"/>
        <c:numFmt formatCode="General" sourceLinked="1"/>
        <c:tickLblPos val="nextTo"/>
        <c:crossAx val="112763264"/>
        <c:crosses val="autoZero"/>
        <c:auto val="1"/>
        <c:lblAlgn val="ctr"/>
        <c:lblOffset val="100"/>
      </c:catAx>
      <c:valAx>
        <c:axId val="112763264"/>
        <c:scaling>
          <c:orientation val="minMax"/>
        </c:scaling>
        <c:axPos val="l"/>
        <c:majorGridlines/>
        <c:numFmt formatCode="General" sourceLinked="1"/>
        <c:tickLblPos val="nextTo"/>
        <c:crossAx val="1127287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124064960630114"/>
          <c:y val="0.32187032176533564"/>
          <c:w val="0.32875938530282628"/>
          <c:h val="0.39910597112860946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noFill/>
  </c:spPr>
  <c:txPr>
    <a:bodyPr/>
    <a:lstStyle/>
    <a:p>
      <a:pPr>
        <a:defRPr sz="11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"/>
  <c:chart>
    <c:plotArea>
      <c:layout>
        <c:manualLayout>
          <c:layoutTarget val="inner"/>
          <c:xMode val="edge"/>
          <c:yMode val="edge"/>
          <c:x val="6.1017047351832034E-2"/>
          <c:y val="7.6993774321789527E-2"/>
          <c:w val="0.93898295264817111"/>
          <c:h val="0.59383617612475148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Число врачей дерматовенерологов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dLbls>
            <c:dLbl>
              <c:idx val="0"/>
              <c:layout>
                <c:manualLayout>
                  <c:x val="-2.8834326743639852E-3"/>
                  <c:y val="0.12986111553869531"/>
                </c:manualLayout>
              </c:layout>
              <c:showVal val="1"/>
            </c:dLbl>
            <c:dLbl>
              <c:idx val="1"/>
              <c:layout>
                <c:manualLayout>
                  <c:x val="-3.6012739786835097E-4"/>
                  <c:y val="0.13073883983125636"/>
                </c:manualLayout>
              </c:layout>
              <c:showVal val="1"/>
            </c:dLbl>
            <c:dLbl>
              <c:idx val="2"/>
              <c:layout>
                <c:manualLayout>
                  <c:x val="-5.0726417818462632E-3"/>
                  <c:y val="0.12711275463036756"/>
                </c:manualLayout>
              </c:layout>
              <c:showVal val="1"/>
            </c:dLbl>
            <c:dLbl>
              <c:idx val="3"/>
              <c:layout>
                <c:manualLayout>
                  <c:x val="-5.91305397170143E-4"/>
                  <c:y val="0.13396197944892521"/>
                </c:manualLayout>
              </c:layout>
              <c:showVal val="1"/>
            </c:dLbl>
            <c:dLbl>
              <c:idx val="4"/>
              <c:layout>
                <c:manualLayout>
                  <c:x val="-1.2825982959026677E-4"/>
                  <c:y val="0.12525954498602654"/>
                </c:manualLayout>
              </c:layout>
              <c:showVal val="1"/>
            </c:dLbl>
            <c:dLbl>
              <c:idx val="5"/>
              <c:layout>
                <c:manualLayout>
                  <c:x val="-2.420731891272225E-3"/>
                  <c:y val="0.11320475628805553"/>
                </c:manualLayout>
              </c:layout>
              <c:showVal val="1"/>
            </c:dLbl>
            <c:dLbl>
              <c:idx val="6"/>
              <c:layout>
                <c:manualLayout>
                  <c:x val="-3.5961022113615237E-4"/>
                  <c:y val="0.11251957877734918"/>
                </c:manualLayout>
              </c:layout>
              <c:showVal val="1"/>
            </c:dLbl>
            <c:dLbl>
              <c:idx val="7"/>
              <c:layout>
                <c:manualLayout>
                  <c:x val="-2.5234776687396952E-3"/>
                  <c:y val="0.12028435716790462"/>
                </c:manualLayout>
              </c:layout>
              <c:showVal val="1"/>
            </c:dLbl>
            <c:dLbl>
              <c:idx val="8"/>
              <c:layout>
                <c:manualLayout>
                  <c:x val="1.4696438807218065E-3"/>
                  <c:y val="0.12333747755214808"/>
                </c:manualLayout>
              </c:layout>
              <c:showVal val="1"/>
            </c:dLbl>
            <c:dLbl>
              <c:idx val="9"/>
              <c:layout>
                <c:manualLayout>
                  <c:x val="-4.6252839084769576E-4"/>
                  <c:y val="0.12799047892292859"/>
                </c:manualLayout>
              </c:layout>
              <c:showVal val="1"/>
            </c:dLbl>
            <c:dLbl>
              <c:idx val="10"/>
              <c:layout>
                <c:manualLayout>
                  <c:x val="-2.5489917208624969E-3"/>
                  <c:y val="0.14309711286089308"/>
                </c:manualLayout>
              </c:layout>
              <c:showVal val="1"/>
            </c:dLbl>
            <c:spPr>
              <a:solidFill>
                <a:sysClr val="window" lastClr="FFFFFF"/>
              </a:solidFill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trendline>
            <c:spPr>
              <a:ln w="22225">
                <a:solidFill>
                  <a:srgbClr val="C00000"/>
                </a:solidFill>
                <a:headEnd type="diamond"/>
                <a:tailEnd type="stealth" w="lg" len="lg"/>
              </a:ln>
            </c:spPr>
            <c:trendlineType val="linear"/>
          </c:trendline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9298</c:v>
                </c:pt>
                <c:pt idx="1">
                  <c:v>8772</c:v>
                </c:pt>
                <c:pt idx="2">
                  <c:v>8514</c:v>
                </c:pt>
                <c:pt idx="3">
                  <c:v>8514</c:v>
                </c:pt>
                <c:pt idx="4">
                  <c:v>8332</c:v>
                </c:pt>
                <c:pt idx="5">
                  <c:v>8137</c:v>
                </c:pt>
                <c:pt idx="6">
                  <c:v>8030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Обеспеченность врачами дерматовенерологами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dLbls>
            <c:dLbl>
              <c:idx val="0"/>
              <c:layout>
                <c:manualLayout>
                  <c:x val="-1.0689470871191877E-2"/>
                  <c:y val="-7.3141038929545099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rPr>
                      <a:t>0.7</a:t>
                    </a:r>
                    <a:endParaRPr lang="en-US" sz="1400" dirty="0">
                      <a:solidFill>
                        <a:schemeClr val="accent6">
                          <a:lumMod val="50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</c:dLbl>
            <c:dLbl>
              <c:idx val="1"/>
              <c:layout>
                <c:manualLayout>
                  <c:x val="-2.1378941742383802E-3"/>
                  <c:y val="-6.4862040597078813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0.7</a:t>
                    </a:r>
                    <a:endParaRPr lang="en-US" sz="14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</c:dLbl>
            <c:dLbl>
              <c:idx val="2"/>
              <c:layout>
                <c:manualLayout>
                  <c:x val="-1.2750266184658498E-2"/>
                  <c:y val="-6.0893662459371188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0.7</a:t>
                    </a:r>
                    <a:endParaRPr lang="en-US" sz="14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</c:dLbl>
            <c:dLbl>
              <c:idx val="3"/>
              <c:layout>
                <c:manualLayout>
                  <c:x val="-1.2827365045430299E-2"/>
                  <c:y val="-6.4690919568553384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0.</a:t>
                    </a:r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6</a:t>
                    </a:r>
                    <a:endParaRPr lang="en-US" sz="14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</c:dLbl>
            <c:dLbl>
              <c:idx val="4"/>
              <c:layout>
                <c:manualLayout>
                  <c:x val="-1.0612372010420135E-2"/>
                  <c:y val="-6.9172660791837412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0.</a:t>
                    </a:r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5</a:t>
                    </a:r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7</a:t>
                    </a:r>
                    <a:endParaRPr lang="en-US" sz="14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</c:dLbl>
            <c:dLbl>
              <c:idx val="5"/>
              <c:layout>
                <c:manualLayout>
                  <c:x val="-6.3365836619433957E-3"/>
                  <c:y val="-6.9001539763311914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0.</a:t>
                    </a:r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55</a:t>
                    </a:r>
                    <a:endParaRPr lang="en-US" sz="14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</c:dLbl>
            <c:dLbl>
              <c:idx val="6"/>
              <c:layout>
                <c:manualLayout>
                  <c:x val="-6.3367520000673578E-3"/>
                  <c:y val="-6.1065109432712608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0.</a:t>
                    </a:r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55</a:t>
                    </a:r>
                    <a:endParaRPr lang="en-US" sz="14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</c:dLbl>
            <c:dLbl>
              <c:idx val="7"/>
              <c:layout>
                <c:manualLayout>
                  <c:x val="-6.4136825227151459E-3"/>
                  <c:y val="-5.6925610266479375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0.7</a:t>
                    </a:r>
                    <a:endParaRPr lang="en-US" sz="14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</c:dLbl>
            <c:dLbl>
              <c:idx val="8"/>
              <c:layout>
                <c:manualLayout>
                  <c:x val="-6.3365836619433957E-3"/>
                  <c:y val="-3.2259736297605882E-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0,59</a:t>
                    </a:r>
                    <a:endParaRPr lang="en-US" sz="14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</c:dLbl>
            <c:dLbl>
              <c:idx val="9"/>
              <c:layout>
                <c:manualLayout>
                  <c:x val="-8.3202801146382947E-3"/>
                  <c:y val="-3.2430857326131275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0.</a:t>
                    </a:r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57</a:t>
                    </a:r>
                    <a:endParaRPr lang="en-US" sz="14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</c:dLbl>
            <c:dLbl>
              <c:idx val="10"/>
              <c:layout>
                <c:manualLayout>
                  <c:x val="-2.0607934054611126E-3"/>
                  <c:y val="-1.9841269841270145E-2"/>
                </c:manualLayout>
              </c:layout>
              <c:tx>
                <c:rich>
                  <a:bodyPr/>
                  <a:lstStyle/>
                  <a:p>
                    <a:r>
                      <a:rPr lang="en-US" sz="1400" dirty="0" smtClean="0">
                        <a:latin typeface="Times New Roman" pitchFamily="18" charset="0"/>
                        <a:cs typeface="Times New Roman" pitchFamily="18" charset="0"/>
                      </a:rPr>
                      <a:t>0.</a:t>
                    </a:r>
                    <a:r>
                      <a:rPr lang="ru-RU" sz="1400" dirty="0" smtClean="0">
                        <a:latin typeface="Times New Roman" pitchFamily="18" charset="0"/>
                        <a:cs typeface="Times New Roman" pitchFamily="18" charset="0"/>
                      </a:rPr>
                      <a:t>55</a:t>
                    </a:r>
                    <a:endParaRPr lang="en-US" sz="14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</c:dLbl>
            <c:delete val="1"/>
          </c:dLbls>
          <c:trendline>
            <c:trendlineType val="poly"/>
            <c:order val="2"/>
          </c:trendline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0.70000000000000018</c:v>
                </c:pt>
                <c:pt idx="1">
                  <c:v>0.70000000000000018</c:v>
                </c:pt>
                <c:pt idx="2">
                  <c:v>0.70000000000000018</c:v>
                </c:pt>
                <c:pt idx="3">
                  <c:v>0.59</c:v>
                </c:pt>
                <c:pt idx="4">
                  <c:v>0.56999999999999995</c:v>
                </c:pt>
                <c:pt idx="5">
                  <c:v>0.55000000000000004</c:v>
                </c:pt>
                <c:pt idx="6">
                  <c:v>0.55000000000000004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Лист1!$D$2:$D$8</c:f>
            </c:numRef>
          </c:val>
        </c:ser>
        <c:gapWidth val="0"/>
        <c:overlap val="85"/>
        <c:axId val="112865280"/>
        <c:axId val="112866816"/>
      </c:barChart>
      <c:catAx>
        <c:axId val="11286528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2866816"/>
        <c:crosses val="autoZero"/>
        <c:auto val="1"/>
        <c:lblAlgn val="ctr"/>
        <c:lblOffset val="100"/>
      </c:catAx>
      <c:valAx>
        <c:axId val="11286681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2865280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1.5830189103562993E-2"/>
          <c:y val="0.78491598917756455"/>
          <c:w val="0.97334372265966762"/>
          <c:h val="0.17717405190491467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5"/>
  <c:chart>
    <c:autoTitleDeleted val="1"/>
    <c:plotArea>
      <c:layout>
        <c:manualLayout>
          <c:layoutTarget val="inner"/>
          <c:xMode val="edge"/>
          <c:yMode val="edge"/>
          <c:x val="0.27025462962962982"/>
          <c:y val="0.2490079365079384"/>
          <c:w val="0.37615740740740738"/>
          <c:h val="0.6448412698412698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rgbClr val="C00000"/>
              </a:solidFill>
            </a:ln>
          </c:spPr>
          <c:explosion val="17"/>
          <c:dPt>
            <c:idx val="0"/>
            <c:explosion val="64"/>
          </c:dPt>
          <c:dLbls>
            <c:dLbl>
              <c:idx val="0"/>
              <c:layout>
                <c:manualLayout>
                  <c:x val="0.12754365339749299"/>
                  <c:y val="-0.11061492313460818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Кожно-венерологические диспансеры
</a:t>
                    </a:r>
                    <a:r>
                      <a:rPr lang="ru-RU" sz="1200" b="1" dirty="0">
                        <a:latin typeface="Times New Roman" pitchFamily="18" charset="0"/>
                        <a:cs typeface="Times New Roman" pitchFamily="18" charset="0"/>
                      </a:rPr>
                      <a:t>6 734</a:t>
                    </a:r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-8.7269612131816873E-2"/>
                  <c:y val="0.4087374501653499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Клиники ВУЗов и НИИ
</a:t>
                    </a:r>
                    <a:r>
                      <a:rPr lang="ru-RU" sz="1200" b="1" dirty="0">
                        <a:latin typeface="Times New Roman" pitchFamily="18" charset="0"/>
                        <a:cs typeface="Times New Roman" pitchFamily="18" charset="0"/>
                      </a:rPr>
                      <a:t>681</a:t>
                    </a:r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-0.17692439486730843"/>
                  <c:y val="0.34052101613815045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Центры
</a:t>
                    </a:r>
                    <a:r>
                      <a:rPr lang="ru-RU" sz="1200" b="1" dirty="0">
                        <a:latin typeface="Times New Roman" pitchFamily="18" charset="0"/>
                        <a:cs typeface="Times New Roman" pitchFamily="18" charset="0"/>
                      </a:rPr>
                      <a:t>646</a:t>
                    </a:r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-0.17338127004957712"/>
                  <c:y val="0.22132994234234771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err="1">
                        <a:latin typeface="Times New Roman" pitchFamily="18" charset="0"/>
                        <a:cs typeface="Times New Roman" pitchFamily="18" charset="0"/>
                      </a:rPr>
                      <a:t>Субъектовые</a:t>
                    </a:r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 больницы
</a:t>
                    </a:r>
                    <a:r>
                      <a:rPr lang="ru-RU" sz="1200" b="1" dirty="0">
                        <a:latin typeface="Times New Roman" pitchFamily="18" charset="0"/>
                        <a:cs typeface="Times New Roman" pitchFamily="18" charset="0"/>
                      </a:rPr>
                      <a:t>155</a:t>
                    </a:r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-0.15673410615339758"/>
                  <c:y val="-0.1708390983618233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Городские больницы
</a:t>
                    </a:r>
                    <a:r>
                      <a:rPr lang="ru-RU" sz="1200" b="1" dirty="0" smtClean="0">
                        <a:latin typeface="Times New Roman" pitchFamily="18" charset="0"/>
                        <a:cs typeface="Times New Roman" pitchFamily="18" charset="0"/>
                      </a:rPr>
                      <a:t>340</a:t>
                    </a:r>
                    <a:endParaRPr lang="ru-RU" sz="12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5"/>
              <c:layout>
                <c:manualLayout>
                  <c:x val="-0.2714984324876058"/>
                  <c:y val="6.9137610677495839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Центральные районные и районные больницы
</a:t>
                    </a:r>
                    <a:r>
                      <a:rPr lang="ru-RU" sz="1200" b="1" dirty="0" smtClean="0">
                        <a:latin typeface="Times New Roman" pitchFamily="18" charset="0"/>
                        <a:cs typeface="Times New Roman" pitchFamily="18" charset="0"/>
                      </a:rPr>
                      <a:t>308</a:t>
                    </a:r>
                    <a:endParaRPr lang="ru-RU" sz="12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  <c:showCatName val="1"/>
              <c:showPercent val="1"/>
              <c:separator>
</c:separator>
            </c:dLbl>
            <c:dLbl>
              <c:idx val="6"/>
              <c:layout>
                <c:manualLayout>
                  <c:x val="-2.5884915427238284E-2"/>
                  <c:y val="-8.4799087222241054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Специализированные больницы
</a:t>
                    </a:r>
                    <a:r>
                      <a:rPr lang="ru-RU" sz="1200" b="1" dirty="0">
                        <a:latin typeface="Times New Roman" pitchFamily="18" charset="0"/>
                        <a:cs typeface="Times New Roman" pitchFamily="18" charset="0"/>
                      </a:rPr>
                      <a:t>14</a:t>
                    </a:r>
                    <a:r>
                      <a:rPr lang="ru-RU" sz="1200" dirty="0">
                        <a:latin typeface="Times New Roman" pitchFamily="18" charset="0"/>
                        <a:cs typeface="Times New Roman" pitchFamily="18" charset="0"/>
                      </a:rPr>
                      <a:t>
</a:t>
                    </a:r>
                  </a:p>
                </c:rich>
              </c:tx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Лист1!$A$2:$A$8</c:f>
              <c:strCache>
                <c:ptCount val="7"/>
                <c:pt idx="0">
                  <c:v>Кожно-венерологические диспансеры</c:v>
                </c:pt>
                <c:pt idx="1">
                  <c:v>Клиники ВУЗов и НИИ</c:v>
                </c:pt>
                <c:pt idx="2">
                  <c:v>Центры</c:v>
                </c:pt>
                <c:pt idx="3">
                  <c:v>Субъектовые больницы</c:v>
                </c:pt>
                <c:pt idx="4">
                  <c:v>Городские больницы</c:v>
                </c:pt>
                <c:pt idx="5">
                  <c:v>Центральные районные и районные больницы</c:v>
                </c:pt>
                <c:pt idx="6">
                  <c:v>Специализированные больницы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6734</c:v>
                </c:pt>
                <c:pt idx="1">
                  <c:v>681</c:v>
                </c:pt>
                <c:pt idx="2">
                  <c:v>646</c:v>
                </c:pt>
                <c:pt idx="3">
                  <c:v>155</c:v>
                </c:pt>
                <c:pt idx="4">
                  <c:v>340</c:v>
                </c:pt>
                <c:pt idx="5">
                  <c:v>308</c:v>
                </c:pt>
                <c:pt idx="6">
                  <c:v>14</c:v>
                </c:pt>
              </c:numCache>
            </c:numRef>
          </c:val>
        </c:ser>
        <c:firstSliceAng val="0"/>
      </c:pieChart>
    </c:plotArea>
    <c:plotVisOnly val="1"/>
  </c:chart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7"/>
  <c:chart>
    <c:plotArea>
      <c:layout>
        <c:manualLayout>
          <c:layoutTarget val="inner"/>
          <c:xMode val="edge"/>
          <c:yMode val="edge"/>
          <c:x val="0.1465827156854477"/>
          <c:y val="5.2092169953967933E-2"/>
          <c:w val="0.85341728431455233"/>
          <c:h val="0.52808744921759199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Сифилис</c:v>
                </c:pt>
                <c:pt idx="1">
                  <c:v>Гонококковая инфекция</c:v>
                </c:pt>
                <c:pt idx="2">
                  <c:v>Трихомоноз</c:v>
                </c:pt>
                <c:pt idx="3">
                  <c:v>Хламидийные инфекции</c:v>
                </c:pt>
                <c:pt idx="4">
                  <c:v>Герпетическая инфекция</c:v>
                </c:pt>
                <c:pt idx="5">
                  <c:v>Ангентитальные бородавки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16.7</c:v>
                </c:pt>
                <c:pt idx="1">
                  <c:v>8.7000000000000011</c:v>
                </c:pt>
                <c:pt idx="2" formatCode="0.0">
                  <c:v>42.8</c:v>
                </c:pt>
                <c:pt idx="3">
                  <c:v>27.7</c:v>
                </c:pt>
                <c:pt idx="4">
                  <c:v>11.4</c:v>
                </c:pt>
                <c:pt idx="5">
                  <c:v>18.8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Сифилис</c:v>
                </c:pt>
                <c:pt idx="1">
                  <c:v>Гонококковая инфекция</c:v>
                </c:pt>
                <c:pt idx="2">
                  <c:v>Трихомоноз</c:v>
                </c:pt>
                <c:pt idx="3">
                  <c:v>Хламидийные инфекции</c:v>
                </c:pt>
                <c:pt idx="4">
                  <c:v>Герпетическая инфекция</c:v>
                </c:pt>
                <c:pt idx="5">
                  <c:v>Ангентитальные бородавки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 formatCode="0.0">
                  <c:v>15</c:v>
                </c:pt>
                <c:pt idx="1">
                  <c:v>7.7</c:v>
                </c:pt>
                <c:pt idx="2" formatCode="0.0">
                  <c:v>37.4</c:v>
                </c:pt>
                <c:pt idx="3" formatCode="0.0">
                  <c:v>25</c:v>
                </c:pt>
                <c:pt idx="4" formatCode="0.0">
                  <c:v>11.1</c:v>
                </c:pt>
                <c:pt idx="5">
                  <c:v>21.7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% изменения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Сифилис</c:v>
                </c:pt>
                <c:pt idx="1">
                  <c:v>Гонококковая инфекция</c:v>
                </c:pt>
                <c:pt idx="2">
                  <c:v>Трихомоноз</c:v>
                </c:pt>
                <c:pt idx="3">
                  <c:v>Хламидийные инфекции</c:v>
                </c:pt>
                <c:pt idx="4">
                  <c:v>Герпетическая инфекция</c:v>
                </c:pt>
                <c:pt idx="5">
                  <c:v>Ангентитальные бородавки</c:v>
                </c:pt>
              </c:strCache>
            </c:strRef>
          </c:cat>
          <c:val>
            <c:numRef>
              <c:f>Лист1!$D$2:$D$7</c:f>
              <c:numCache>
                <c:formatCode>0.0%</c:formatCode>
                <c:ptCount val="6"/>
                <c:pt idx="0">
                  <c:v>-0.10179640718562911</c:v>
                </c:pt>
                <c:pt idx="1">
                  <c:v>-0.11494252873563222</c:v>
                </c:pt>
                <c:pt idx="2">
                  <c:v>-0.12616822429906538</c:v>
                </c:pt>
                <c:pt idx="3">
                  <c:v>-9.7472924187725449E-2</c:v>
                </c:pt>
                <c:pt idx="4">
                  <c:v>-2.6315789473684272E-2</c:v>
                </c:pt>
                <c:pt idx="5">
                  <c:v>0.15425531914893675</c:v>
                </c:pt>
              </c:numCache>
            </c:numRef>
          </c:val>
        </c:ser>
        <c:axId val="114636672"/>
        <c:axId val="114638208"/>
      </c:barChart>
      <c:catAx>
        <c:axId val="114636672"/>
        <c:scaling>
          <c:orientation val="minMax"/>
        </c:scaling>
        <c:axPos val="b"/>
        <c:majorGridlines/>
        <c:minorGridlines/>
        <c:tickLblPos val="nextTo"/>
        <c:crossAx val="114638208"/>
        <c:crosses val="autoZero"/>
        <c:auto val="1"/>
        <c:lblAlgn val="ctr"/>
        <c:lblOffset val="100"/>
      </c:catAx>
      <c:valAx>
        <c:axId val="114638208"/>
        <c:scaling>
          <c:orientation val="minMax"/>
        </c:scaling>
        <c:axPos val="l"/>
        <c:majorGridlines/>
        <c:numFmt formatCode="General" sourceLinked="1"/>
        <c:tickLblPos val="nextTo"/>
        <c:crossAx val="11463667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  <c:dispBlanksAs val="gap"/>
  </c:chart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Ранний сифилис</c:v>
                </c:pt>
              </c:strCache>
            </c:strRef>
          </c:tx>
          <c:dLbls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23</c:v>
                </c:pt>
                <c:pt idx="1">
                  <c:v>18.7</c:v>
                </c:pt>
                <c:pt idx="2">
                  <c:v>16</c:v>
                </c:pt>
                <c:pt idx="3">
                  <c:v>13.7</c:v>
                </c:pt>
                <c:pt idx="4">
                  <c:v>11.2</c:v>
                </c:pt>
                <c:pt idx="5">
                  <c:v>8.6</c:v>
                </c:pt>
                <c:pt idx="6">
                  <c:v>7.2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Поздний сифилис</c:v>
                </c:pt>
              </c:strCache>
            </c:strRef>
          </c:tx>
          <c:dLbls>
            <c:dLbl>
              <c:idx val="0"/>
              <c:layout>
                <c:manualLayout>
                  <c:x val="-3.472222222222221E-2"/>
                  <c:y val="-4.7619047619047637E-2"/>
                </c:manualLayout>
              </c:layout>
              <c:showVal val="1"/>
            </c:dLbl>
            <c:dLbl>
              <c:idx val="1"/>
              <c:layout>
                <c:manualLayout>
                  <c:x val="-3.9351851851851874E-2"/>
                  <c:y val="-4.7619047619047637E-2"/>
                </c:manualLayout>
              </c:layout>
              <c:showVal val="1"/>
            </c:dLbl>
            <c:dLbl>
              <c:idx val="2"/>
              <c:layout>
                <c:manualLayout>
                  <c:x val="-3.4722222222222238E-2"/>
                  <c:y val="-5.1587301587301584E-2"/>
                </c:manualLayout>
              </c:layout>
              <c:showVal val="1"/>
            </c:dLbl>
            <c:dLbl>
              <c:idx val="3"/>
              <c:layout>
                <c:manualLayout>
                  <c:x val="-3.9351851851851853E-2"/>
                  <c:y val="-4.7619047619047554E-2"/>
                </c:manualLayout>
              </c:layout>
              <c:showVal val="1"/>
            </c:dLbl>
            <c:dLbl>
              <c:idx val="4"/>
              <c:layout>
                <c:manualLayout>
                  <c:x val="-4.8611111111111126E-2"/>
                  <c:y val="-3.9682539682539694E-2"/>
                </c:manualLayout>
              </c:layout>
              <c:showVal val="1"/>
            </c:dLbl>
            <c:dLbl>
              <c:idx val="5"/>
              <c:layout>
                <c:manualLayout>
                  <c:x val="-5.3240740740740755E-2"/>
                  <c:y val="-4.7619047619047637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Лист1!$C$2:$C$8</c:f>
              <c:numCache>
                <c:formatCode>0.00</c:formatCode>
                <c:ptCount val="7"/>
                <c:pt idx="0">
                  <c:v>3.5</c:v>
                </c:pt>
                <c:pt idx="1">
                  <c:v>3.7</c:v>
                </c:pt>
                <c:pt idx="2">
                  <c:v>3.9</c:v>
                </c:pt>
                <c:pt idx="3">
                  <c:v>4.3</c:v>
                </c:pt>
                <c:pt idx="4">
                  <c:v>4.7</c:v>
                </c:pt>
                <c:pt idx="5">
                  <c:v>4.7</c:v>
                </c:pt>
                <c:pt idx="6">
                  <c:v>4.5999999999999996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Неуточненные формы сифилиса</c:v>
                </c:pt>
              </c:strCache>
            </c:strRef>
          </c:tx>
          <c:dLbls>
            <c:dLbl>
              <c:idx val="0"/>
              <c:layout>
                <c:manualLayout>
                  <c:x val="-2.5462962962962982E-2"/>
                  <c:y val="3.9682539682539694E-2"/>
                </c:manualLayout>
              </c:layout>
              <c:showVal val="1"/>
            </c:dLbl>
            <c:dLbl>
              <c:idx val="1"/>
              <c:layout>
                <c:manualLayout>
                  <c:x val="-2.314814814814815E-2"/>
                  <c:y val="3.9682539682539694E-2"/>
                </c:manualLayout>
              </c:layout>
              <c:showVal val="1"/>
            </c:dLbl>
            <c:dLbl>
              <c:idx val="2"/>
              <c:layout>
                <c:manualLayout>
                  <c:x val="-3.4722222222222238E-2"/>
                  <c:y val="5.5555555555555511E-2"/>
                </c:manualLayout>
              </c:layout>
              <c:showVal val="1"/>
            </c:dLbl>
            <c:dLbl>
              <c:idx val="3"/>
              <c:layout>
                <c:manualLayout>
                  <c:x val="-3.4722222222222238E-2"/>
                  <c:y val="3.9682539682539694E-2"/>
                </c:manualLayout>
              </c:layout>
              <c:showVal val="1"/>
            </c:dLbl>
            <c:dLbl>
              <c:idx val="4"/>
              <c:layout>
                <c:manualLayout>
                  <c:x val="-3.4722222222222238E-2"/>
                  <c:y val="5.5555555555555511E-2"/>
                </c:manualLayout>
              </c:layout>
              <c:showVal val="1"/>
            </c:dLbl>
            <c:dLbl>
              <c:idx val="5"/>
              <c:layout>
                <c:manualLayout>
                  <c:x val="-3.4722222222222238E-2"/>
                  <c:y val="3.9682539682539694E-2"/>
                </c:manualLayout>
              </c:layout>
              <c:showVal val="1"/>
            </c:dLbl>
            <c:dLbl>
              <c:idx val="6"/>
              <c:layout>
                <c:manualLayout>
                  <c:x val="-1.3888888888888899E-2"/>
                  <c:y val="3.3294260895266742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</c:numCache>
            </c:numRef>
          </c:cat>
          <c:val>
            <c:numRef>
              <c:f>Лист1!$D$2:$D$8</c:f>
              <c:numCache>
                <c:formatCode>0.00</c:formatCode>
                <c:ptCount val="7"/>
                <c:pt idx="0">
                  <c:v>2.2999999999999998</c:v>
                </c:pt>
                <c:pt idx="1">
                  <c:v>2.5</c:v>
                </c:pt>
                <c:pt idx="2">
                  <c:v>3.5</c:v>
                </c:pt>
                <c:pt idx="3">
                  <c:v>3.2</c:v>
                </c:pt>
                <c:pt idx="4">
                  <c:v>3.6</c:v>
                </c:pt>
                <c:pt idx="5">
                  <c:v>3.4</c:v>
                </c:pt>
                <c:pt idx="6">
                  <c:v>3.1</c:v>
                </c:pt>
              </c:numCache>
            </c:numRef>
          </c:val>
        </c:ser>
        <c:marker val="1"/>
        <c:axId val="63936000"/>
        <c:axId val="63937536"/>
      </c:lineChart>
      <c:catAx>
        <c:axId val="63936000"/>
        <c:scaling>
          <c:orientation val="minMax"/>
        </c:scaling>
        <c:axPos val="b"/>
        <c:minorGridlines/>
        <c:numFmt formatCode="General" sourceLinked="1"/>
        <c:tickLblPos val="nextTo"/>
        <c:txPr>
          <a:bodyPr/>
          <a:lstStyle/>
          <a:p>
            <a:pPr>
              <a:defRPr sz="14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3937536"/>
        <c:crosses val="autoZero"/>
        <c:auto val="1"/>
        <c:lblAlgn val="ctr"/>
        <c:lblOffset val="100"/>
      </c:catAx>
      <c:valAx>
        <c:axId val="6393753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393600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7"/>
  <c:chart>
    <c:plotArea>
      <c:layout>
        <c:manualLayout>
          <c:layoutTarget val="inner"/>
          <c:xMode val="edge"/>
          <c:yMode val="edge"/>
          <c:x val="7.670330271216097E-2"/>
          <c:y val="0.21469253843269823"/>
          <c:w val="0.78214758004884533"/>
          <c:h val="0.47954693163354967"/>
        </c:manualLayout>
      </c:layout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Граждане Российской Федерации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32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738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28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396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25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115</a:t>
                    </a:r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22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819</a:t>
                    </a:r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19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340</a:t>
                    </a:r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17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456</a:t>
                    </a:r>
                  </a:p>
                </c:rich>
              </c:tx>
              <c:showVal val="1"/>
            </c:dLbl>
            <c:spPr>
              <a:solidFill>
                <a:schemeClr val="bg1"/>
              </a:solidFill>
              <a:ln>
                <a:solidFill>
                  <a:schemeClr val="accent3">
                    <a:lumMod val="50000"/>
                  </a:schemeClr>
                </a:solidFill>
              </a:ln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32738</c:v>
                </c:pt>
                <c:pt idx="1">
                  <c:v>28396</c:v>
                </c:pt>
                <c:pt idx="2">
                  <c:v>25115</c:v>
                </c:pt>
                <c:pt idx="3">
                  <c:v>22819</c:v>
                </c:pt>
                <c:pt idx="4">
                  <c:v>19340</c:v>
                </c:pt>
                <c:pt idx="5">
                  <c:v>17623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Иностранные граждане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-8.4102260401978532E-2"/>
                </c:manualLayout>
              </c:layout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3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513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0"/>
                  <c:y val="-9.0109564716405549E-2"/>
                </c:manualLayout>
              </c:layout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5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701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2.3159942563342442E-3"/>
                  <c:y val="-9.6116869030833302E-2"/>
                </c:manualLayout>
              </c:layout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6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028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-2.3159942563342442E-3"/>
                  <c:y val="-9.6116869030833288E-2"/>
                </c:manualLayout>
              </c:layout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5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820</a:t>
                    </a:r>
                  </a:p>
                </c:rich>
              </c:tx>
              <c:showVal val="1"/>
            </c:dLbl>
            <c:dLbl>
              <c:idx val="4"/>
              <c:layout>
                <c:manualLayout>
                  <c:x val="0"/>
                  <c:y val="-9.0109564716405535E-2"/>
                </c:manualLayout>
              </c:layout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5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223</a:t>
                    </a:r>
                  </a:p>
                </c:rich>
              </c:tx>
              <c:showVal val="1"/>
            </c:dLbl>
            <c:dLbl>
              <c:idx val="5"/>
              <c:layout>
                <c:manualLayout>
                  <c:x val="0"/>
                  <c:y val="-8.4102260401978532E-2"/>
                </c:manualLayout>
              </c:layout>
              <c:tx>
                <c:rich>
                  <a:bodyPr/>
                  <a:lstStyle/>
                  <a:p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4</a:t>
                    </a:r>
                    <a:r>
                      <a:rPr lang="ru-RU" sz="140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en-US" sz="1400">
                        <a:latin typeface="Times New Roman" pitchFamily="18" charset="0"/>
                        <a:cs typeface="Times New Roman" pitchFamily="18" charset="0"/>
                      </a:rPr>
                      <a:t>576</a:t>
                    </a:r>
                  </a:p>
                </c:rich>
              </c:tx>
              <c:showVal val="1"/>
            </c:dLbl>
            <c:spPr>
              <a:solidFill>
                <a:schemeClr val="accent3">
                  <a:lumMod val="40000"/>
                  <a:lumOff val="60000"/>
                </a:schemeClr>
              </a:solidFill>
            </c:spPr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3513</c:v>
                </c:pt>
                <c:pt idx="1">
                  <c:v>5701</c:v>
                </c:pt>
                <c:pt idx="2">
                  <c:v>6028</c:v>
                </c:pt>
                <c:pt idx="3">
                  <c:v>5820</c:v>
                </c:pt>
                <c:pt idx="4">
                  <c:v>5223</c:v>
                </c:pt>
                <c:pt idx="5">
                  <c:v>4576</c:v>
                </c:pt>
              </c:numCache>
            </c:numRef>
          </c:val>
        </c:ser>
        <c:overlap val="100"/>
        <c:axId val="118797440"/>
        <c:axId val="118804864"/>
      </c:barChart>
      <c:catAx>
        <c:axId val="118797440"/>
        <c:scaling>
          <c:orientation val="minMax"/>
        </c:scaling>
        <c:axPos val="b"/>
        <c:majorGridlines/>
        <c:numFmt formatCode="General" sourceLinked="1"/>
        <c:tickLblPos val="nextTo"/>
        <c:crossAx val="118804864"/>
        <c:crosses val="autoZero"/>
        <c:auto val="1"/>
        <c:lblAlgn val="ctr"/>
        <c:lblOffset val="100"/>
      </c:catAx>
      <c:valAx>
        <c:axId val="118804864"/>
        <c:scaling>
          <c:orientation val="minMax"/>
        </c:scaling>
        <c:delete val="1"/>
        <c:axPos val="l"/>
        <c:numFmt formatCode="0%" sourceLinked="1"/>
        <c:tickLblPos val="nextTo"/>
        <c:crossAx val="1187974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2.1325443864939241E-2"/>
          <c:y val="0.71198009868096324"/>
          <c:w val="0.83509237957060256"/>
          <c:h val="0.27887987898356936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>
          <a:latin typeface="Arial Narrow" pitchFamily="34" charset="0"/>
        </a:defRPr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0.55381</cdr:x>
      <cdr:y>0.56957</cdr:y>
    </cdr:from>
    <cdr:to>
      <cdr:x>0.60894</cdr:x>
      <cdr:y>0.75619</cdr:y>
    </cdr:to>
    <cdr:sp macro="" textlink="">
      <cdr:nvSpPr>
        <cdr:cNvPr id="2" name="TextBox 1"/>
        <cdr:cNvSpPr txBox="1"/>
      </cdr:nvSpPr>
      <cdr:spPr>
        <a:xfrm xmlns:a="http://schemas.openxmlformats.org/drawingml/2006/main" rot="7882862" flipV="1">
          <a:off x="2809691" y="2547993"/>
          <a:ext cx="759925" cy="30248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b="1" dirty="0" smtClean="0">
              <a:solidFill>
                <a:schemeClr val="tx1"/>
              </a:solidFill>
            </a:rPr>
            <a:t>   </a:t>
          </a: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76%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0.67257</cdr:x>
      <cdr:y>0.05797</cdr:y>
    </cdr:from>
    <cdr:to>
      <cdr:x>0.85841</cdr:x>
      <cdr:y>0.23188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429288" y="285752"/>
          <a:ext cx="1500198" cy="85725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pPr algn="ctr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ВСЕГО ИППП</a:t>
          </a:r>
        </a:p>
        <a:p xmlns:a="http://schemas.openxmlformats.org/drawingml/2006/main">
          <a:pPr algn="ctr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2018 – 126,1</a:t>
          </a:r>
        </a:p>
        <a:p xmlns:a="http://schemas.openxmlformats.org/drawingml/2006/main">
          <a:pPr algn="ctr"/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2019  - 117,8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7729" y="1062637"/>
            <a:ext cx="4599432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marL="0" indent="-274320" algn="l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0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ru-RU" sz="2000" smtClean="0"/>
              <a:t>Вставка рисунка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01.12.2020</a:t>
            </a:fld>
            <a:endParaRPr lang="ru-RU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ru-RU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136904" cy="3384376"/>
          </a:xfrm>
          <a:effectLst/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учётные  и отчётные  формы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действующие 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медицинских организациях, оказывающих медицинскую помощь пациентам в амбулаторных условиях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12845"/>
            <a:ext cx="655272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Таблица 2400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графах 3-13 учитываются сведения о беременных женщинах и исходах беременности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графах 14-17 учитываются сведения о родившихся детях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3 = ∑ граф 4 + 5 + 6 + 7 + 8 (по строкам 01,03)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3 = ∑ граф 4 + 5 + 6 + 7 (по строке 02)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графе       8 сведений не должно быть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3 графе  ∑ строк 2 +3 = ∑строк 2+3  по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графам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4+5+6+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7+8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3 графе  ∑ строк 2 +3 = ∑строк 2+3  по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графам 9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12+13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3 = ∑ граф 9 + 10 + 11 + 12 + 13 (по стр. 1, 4, 5)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строка 1 = ∑ строк 2 + 3 (по графам 4-13)</a:t>
            </a:r>
          </a:p>
          <a:p>
            <a:pPr algn="just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родов может быть несколько больше, чем родившихся детей за счет двойни, тройни и т.д.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Строка 3 графы 14 = ∑ (строк 01 + 04 + 05) – строка 01 графа 5 табл. 2401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531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980728"/>
          <a:ext cx="7848871" cy="1944216"/>
        </p:xfrm>
        <a:graphic>
          <a:graphicData uri="http://schemas.openxmlformats.org/drawingml/2006/table">
            <a:tbl>
              <a:tblPr/>
              <a:tblGrid>
                <a:gridCol w="2584859"/>
                <a:gridCol w="689469"/>
                <a:gridCol w="1667875"/>
                <a:gridCol w="1453334"/>
                <a:gridCol w="1453334"/>
              </a:tblGrid>
              <a:tr h="38246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Лечение получали:</a:t>
                      </a:r>
                      <a:endParaRPr lang="ru-RU" sz="10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49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профилактическое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специфическое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24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 родившихся детей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  <a:endParaRPr lang="ru-RU" sz="12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0" y="3284983"/>
          <a:ext cx="8424941" cy="2952329"/>
        </p:xfrm>
        <a:graphic>
          <a:graphicData uri="http://schemas.openxmlformats.org/drawingml/2006/table">
            <a:tbl>
              <a:tblPr/>
              <a:tblGrid>
                <a:gridCol w="1422377"/>
                <a:gridCol w="292268"/>
                <a:gridCol w="426498"/>
                <a:gridCol w="426498"/>
                <a:gridCol w="426498"/>
                <a:gridCol w="426498"/>
                <a:gridCol w="426498"/>
                <a:gridCol w="426498"/>
                <a:gridCol w="426498"/>
                <a:gridCol w="426498"/>
                <a:gridCol w="549358"/>
                <a:gridCol w="549899"/>
                <a:gridCol w="549899"/>
                <a:gridCol w="549358"/>
                <a:gridCol w="549899"/>
                <a:gridCol w="549899"/>
              </a:tblGrid>
              <a:tr h="17598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нозологии</a:t>
                      </a: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стр.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Серологические методы</a:t>
                      </a: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бактерио-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скопи-ческий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ТПМ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бактерио-логи-ческий/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вирусоло-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гический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молеку-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лярно-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биологи-ческий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другие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методы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7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КСР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РМП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РПР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РПГА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ИФА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РИФ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РИБТ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имму-ноблот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92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5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Сифилис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Гонококковая инфекция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Хламидийные инфекции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Трихомоноз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8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Аногенитальная герпетическая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вирусная инфекция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5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Аногенитальные (вен.) бородавки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06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Микроспория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Трихофития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Микозы кистей и стоп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Чесотка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3568" y="548680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2401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292494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2500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92696"/>
            <a:ext cx="69847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Таблица 2500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данной таблице, учитываются сведения о числе, проведенных лабораторных исследований, которые были проведены  при установления диагноза,  (если  для подтверждения диагноза  были использованы  2 и более серологичеких метода, то каждый учитывается в соответствующей графе данной таблице)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Грубой ошибкой считается, когда в данной таблице отражаются сведения о всей лабораторной работе , она учитывается в 30 форме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В  графе 15 учитываются только те исследования, которые не вошли в графы 1-14, визуальные осмотры в данной таблице не учитываются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Контроль  (графа 16 = сумме граф 3 – 11, 13.14.15)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357290" y="1357298"/>
          <a:ext cx="6072230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57224" y="785794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Сеть медицинских организаций дерматовенерологического профиля в Российской Федерации  2013 -2019 г.г.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071539" y="1142984"/>
          <a:ext cx="6400824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7159" y="428604"/>
            <a:ext cx="857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Динамика обеспеченности населения Российской Федерации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врачами дерматовенерологами 2013-2019 годы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абс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число и на 10 тысяч нас.)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828800" y="1500174"/>
          <a:ext cx="5957910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714744" y="3071810"/>
            <a:ext cx="54373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24%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5" y="571480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Медицинские организации имеющие в своей структуре дерматовенерологические койки, Российская Федерация 2019 год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6314" y="2214554"/>
            <a:ext cx="30718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Коечный фонд круглосуточных дерматовенерологических коек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ВСЕГО  8878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Обеспеченность на 10 т. нас.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0,6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28662" y="1857364"/>
          <a:ext cx="7643868" cy="4021383"/>
        </p:xfrm>
        <a:graphic>
          <a:graphicData uri="http://schemas.openxmlformats.org/drawingml/2006/table">
            <a:tbl>
              <a:tblPr/>
              <a:tblGrid>
                <a:gridCol w="2071703"/>
                <a:gridCol w="1000132"/>
                <a:gridCol w="928694"/>
                <a:gridCol w="857256"/>
                <a:gridCol w="928694"/>
                <a:gridCol w="928694"/>
                <a:gridCol w="928695"/>
              </a:tblGrid>
              <a:tr h="88266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Профиль койки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Работа койки, дней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Средняя длительность пребывания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Оборот койки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42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2018 г.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2019 г.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942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Дермато-венерологическая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312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312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14,3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14,3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2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Дерматологическая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314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314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4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том числе</a:t>
                      </a:r>
                    </a:p>
                    <a:p>
                      <a:pPr marL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для взрослых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221">
                <a:tc>
                  <a:txBody>
                    <a:bodyPr/>
                    <a:lstStyle/>
                    <a:p>
                      <a:pPr marL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для детей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13.6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13.7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2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Венерологическая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308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305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4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 том числе</a:t>
                      </a:r>
                    </a:p>
                    <a:p>
                      <a:pPr marL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для взрослых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15,8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15,7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221">
                <a:tc>
                  <a:txBody>
                    <a:bodyPr/>
                    <a:lstStyle/>
                    <a:p>
                      <a:pPr marL="9017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для детей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235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12,8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12,2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57158" y="500042"/>
            <a:ext cx="8643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показатели работы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дерматовенерологической койки круглосуточного стационара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Российской Федерации, 2018, 2019 годы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571472" y="1500174"/>
          <a:ext cx="8072494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57224" y="571480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Заболеваемость ИППП в Российской Федерации 2018, 2019 годы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(на 100 тысяч населения)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828800" y="1428736"/>
          <a:ext cx="5486400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28728" y="642918"/>
            <a:ext cx="7356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Динамика заболеваемости различными формами сифилиса в целом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Российской Федерации 2013-2019 г.г.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100 тысяч населения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857356" y="1643050"/>
          <a:ext cx="6072230" cy="39000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28728" y="500042"/>
            <a:ext cx="73015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Динамика числа зарегистрированных  вновь выявленных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случаев сифилиса среди резидентов и нерезидентов  2014 -2019 г.г. в Российской Федерации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00132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Учетные и отчетные статистические формы медицинской документации, используемые в работе медицинских организаций дерматовенерологического профиля, оказывающих медицинскую помощь в амбулаторных условиях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Учетные формы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Форма № 025/у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(Медицинская карта пациента, получающего медицинскую помощь в амбулаторных условиях)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Форма № 025 -1 /у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(Талон пациента, получающего медицинскую помощь в амбулаторных условиях)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Форма № 030/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(Контрольная карта диспансерного наблюдения)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№ 834н от 15.12.2014 г.  </a:t>
            </a:r>
            <a:endParaRPr lang="ru-RU" sz="1600" dirty="0" smtClean="0"/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Форма № 089/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у-кв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(Извещение о больном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 вновь установленным диагнозом: сифилиса, гонококковой инфекции, хламидийных инфекций, трихомониаза, аногенитальной герпетической вирусной инфекции, аногенитальных (венерических) бородавок, микоза, чесотки)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Отчетные формы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Форма № 9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«Сведения о заболеваниях инфекциями, передаваемыми половым путем и заразными  кожными болезнями»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Форма №34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«Сведения о больных заболеваниями, передаваемыми преимущественно половым путем, и заразными кожными заболеваниями»</a:t>
            </a:r>
            <a:endParaRPr lang="ru-RU" sz="1600" dirty="0" smtClean="0"/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Утверждены приказом Росстата от 29.12.2011 г. №520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Заболеваемость сифилисом среди детей в возрасте  0-17 лет в целом по Российской Федерации 2018, 2019 г.г.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>
            <a:solidFill>
              <a:schemeClr val="bg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ДЕТИ     0 -14 лет</a:t>
            </a:r>
          </a:p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Заболеваемость сифилисом  всеми формами   2018 – 0,43;                          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2019 – 0,31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(на 100 т. дет. населения данного возраста)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Врожденный  сифилис  2018 – 0,1;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2019 -0,07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(на 100 т. дет. населения данного возраста)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Число  случаев врожденного сифилиса 2018 – 32 случая;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2019 – 20 случаев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ln>
            <a:solidFill>
              <a:schemeClr val="bg1">
                <a:lumMod val="65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ДЕТИ 15 – 17 лет</a:t>
            </a:r>
          </a:p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Заболеваемость сифилисом  всеми формами   2018 –3.2;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2019 – 2,9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(на 100 т. дет. населения данного возраста)</a:t>
            </a: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4040188" cy="63976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Минздрава России от 23.01.2015 N 10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/>
              <a:t>"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 отмене приказа Министерства здравоохранения Российской Федерации от 12 августа 2003 г. N 403 "Об утверждении и введении в действие учетной формы N 089/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у-кв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"Извещение о больном с вновь установленным диагнозом сифилиса, гонореи, трихомоноза, хламидиоза, герпеса урогенитального, аногенитальными бородавками, микроспории, фавуса, трихофитии, микоза стоп, чесотки"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3530" y="0"/>
            <a:ext cx="7496902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4088" y="38100"/>
            <a:ext cx="4695825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3"/>
            <a:ext cx="792088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 №34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СВЕДЕНИЯ О БОЛЬНЫХ ЗАБОЛЕВАНИЯМИ, ПЕРЕДАВАЕМЫМИ ПРЕИМУЩЕСТВЕННО ПОЛОВЫМ ПУТЕМ И ЗАРАЗНЫМИ КОЖНЫМИ ЗАБОЛЕВАНИЯМИ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2019 год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Отчетные формы представляются в 2-х экземплярах, кроме этого: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Эпидрасследование и анкеты на врожденный и детский сифилис 0-14 лет и </a:t>
            </a:r>
          </a:p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124744"/>
            <a:ext cx="8280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 №9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СВЕДЕНИЯ  О ЗАБОЛЕВАНИЯХ ИНФЕКЦИЯМИ, ПЕРЕДАВАЕМЫМИ ПОЛОВЫМ ПУТЕМ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ЗАРАЗНЫМИ КОЖНЫМИ БОЛЕЗНЯМИ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   2019      год.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889844"/>
            <a:ext cx="806489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Таблица 2200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данные таблицы отражают профилактическую работу медицинской организации по выявлению больных ИППП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зарегистрированных больных с вновь установленным диагнозом в табл. 2100 графы 6 должно строго соответствовать данным графы 15 табл. 2200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Больные, выявленные в медицинских организациях других форм собственности, указываются только по 14 графе и не разносятся в графах 3-13</a:t>
            </a:r>
          </a:p>
          <a:p>
            <a:pPr algn="ctr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15 = ∑ графа 3 + графа 5 + графа 12 + графа 14 (по всем строкам)</a:t>
            </a:r>
          </a:p>
          <a:p>
            <a:pPr algn="ctr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5 = ∑ графа 6 + графа 8 + графа 10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строку 6 (сифилис ранний скрытый) включается и сифилис ранний неуточненный из строки 10 табл. 2100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графу 3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вносятся больные обратившиеся самостоятельно, из них выделяются больные обратившиеся тоже самостоятельно, но являются половыми контактами.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графе 6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учитываются больные, выявленные активно это: контактные, показанные по гр.7 и + выявленные среди интеркурентных заболеваний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548680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Таблица  2100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данной таблице показываются все зарегистрированные случаи ИППП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Напоминаю, что в ней необходимо строго соблюдать межгодовой контроль и баланс по строкам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01, 2 - 17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(по сифилису),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27, 28, 34,35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Продолжение  Таблицы 2200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графах 4 и 7 показываются контактные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больные из таблицы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2300 графы 5 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часть из которых обратились самостоятельно, а часть была выявлена активно.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Необходимо учитывать, что в таблице 2200 эти больные показываются по своему диагнозу, а в таблице 2300 как физическое лицо, то есть по диагнозу больного который явился как бы источником для данного  контактного лица. 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все больные проживают и находятся под наблюдением на одной территории, то данные таблицы 2300 гр. 5 будут соответствовать сумме граф 4 и 7 таблицы 2200,  в том случае если контактные больные проживают  на другой территории, то могут быть незначительные расхождения за счет этих больных. 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3920"/>
          </a:xfrm>
        </p:spPr>
        <p:txBody>
          <a:bodyPr>
            <a:normAutofit fontScale="90000"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4. Сведения о беременных, исходах беременности и детях, родившихся от женщин, состоящих на учете с диагнозом “сифилис”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lang="ru-RU" sz="1200" b="0" dirty="0" smtClean="0"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lang="ru-RU" sz="1300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(2400)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764704"/>
          <a:ext cx="8568952" cy="6012029"/>
        </p:xfrm>
        <a:graphic>
          <a:graphicData uri="http://schemas.openxmlformats.org/drawingml/2006/table">
            <a:tbl>
              <a:tblPr/>
              <a:tblGrid>
                <a:gridCol w="1419785"/>
                <a:gridCol w="259862"/>
                <a:gridCol w="444628"/>
                <a:gridCol w="490550"/>
                <a:gridCol w="445709"/>
                <a:gridCol w="445709"/>
                <a:gridCol w="445709"/>
                <a:gridCol w="445168"/>
                <a:gridCol w="445709"/>
                <a:gridCol w="445709"/>
                <a:gridCol w="480285"/>
                <a:gridCol w="480285"/>
                <a:gridCol w="486227"/>
                <a:gridCol w="486227"/>
                <a:gridCol w="388982"/>
                <a:gridCol w="388982"/>
                <a:gridCol w="569426"/>
              </a:tblGrid>
              <a:tr h="166086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стр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Диагноз «сифилис» установлен: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Исход беременности: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Число родившихся детей: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Мерт-ворож-денные с морфоло-гически подтверж-денным диагно-зом  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  <a:ea typeface="Times New Roman"/>
                          <a:cs typeface="Times New Roman"/>
                        </a:rPr>
                        <a:t>сифилис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0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до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беремен-ности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во время беременности</a:t>
                      </a:r>
                      <a:endParaRPr lang="ru-RU" sz="8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во время родов, до и после- родо-вый период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само-произ-воль-ный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аборт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искус-ствен-ный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аборт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роды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продол-жают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вына-шивать</a:t>
                      </a: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беременность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сведе-ний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в том числе</a:t>
                      </a:r>
                      <a:endParaRPr lang="ru-RU" sz="8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0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  <a:ea typeface="Times New Roman"/>
                          <a:cs typeface="Times New Roman"/>
                        </a:rPr>
                        <a:t>триместр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с </a:t>
                      </a: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врож-ден-ным</a:t>
                      </a: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сифи-лисом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из них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умер-ло</a:t>
                      </a: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от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дан-ного</a:t>
                      </a: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заболе-вания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26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I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II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III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0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3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число беременных женщин с вновь установленным </a:t>
                      </a:r>
                      <a:r>
                        <a:rPr lang="ru-RU" sz="9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диагно</a:t>
                      </a: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9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зом</a:t>
                      </a: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сифилис 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(в отчетном году) 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01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C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?</a:t>
                      </a:r>
                      <a:endParaRPr lang="ru-RU" sz="1800" dirty="0">
                        <a:solidFill>
                          <a:srgbClr val="C00000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790">
                <a:tc>
                  <a:txBody>
                    <a:bodyPr/>
                    <a:lstStyle/>
                    <a:p>
                      <a:pPr marL="252730">
                        <a:spcAft>
                          <a:spcPts val="0"/>
                        </a:spcAft>
                      </a:pPr>
                      <a:r>
                        <a:rPr lang="ru-RU" sz="9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из них: </a:t>
                      </a:r>
                      <a:endParaRPr lang="ru-RU" sz="105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marL="252730">
                        <a:spcAft>
                          <a:spcPts val="0"/>
                        </a:spcAft>
                      </a:pPr>
                      <a:r>
                        <a:rPr lang="ru-RU" sz="9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получили специфическое</a:t>
                      </a:r>
                      <a:endParaRPr lang="ru-RU" sz="105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marL="252730">
                        <a:spcAft>
                          <a:spcPts val="0"/>
                        </a:spcAft>
                      </a:pPr>
                      <a:r>
                        <a:rPr lang="ru-RU" sz="9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лечение</a:t>
                      </a:r>
                      <a:endParaRPr lang="ru-RU" sz="105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02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C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solidFill>
                          <a:srgbClr val="C00000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rgbClr val="C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*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C00000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39">
                <a:tc>
                  <a:txBody>
                    <a:bodyPr/>
                    <a:lstStyle/>
                    <a:p>
                      <a:pPr marL="252730">
                        <a:spcAft>
                          <a:spcPts val="0"/>
                        </a:spcAft>
                      </a:pPr>
                      <a:r>
                        <a:rPr lang="ru-RU" sz="9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не получили лечение</a:t>
                      </a:r>
                      <a:endParaRPr lang="ru-RU" sz="105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03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04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число беременных женщин, состоящих на клинико-серологическом контроле 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(диагноз сифилис установлен в предыдущие годы)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04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6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число женщин, которые продолжают  вынашивать беременность с предыдущего года (диагноз сифилис установлен в предыдущие годы)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05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25317"/>
            <a:ext cx="170912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Код по ОКЕИ: человек – 792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uman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>
              <a:srgbClr val="000000">
                <a:alpha val="40000"/>
              </a:srgbClr>
            </a:outerShdw>
          </a:effectLst>
          <a:scene3d>
            <a:camera prst="perspective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>
            <a:tint val="100000"/>
          </a:schemeClr>
        </a:solidFill>
        <a:gradFill flip="none"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  <a:tileRect/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Human</Template>
  <TotalTime>1806</TotalTime>
  <Words>1576</Words>
  <Application>Microsoft Office PowerPoint</Application>
  <PresentationFormat>Экран (4:3)</PresentationFormat>
  <Paragraphs>384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Human</vt:lpstr>
      <vt:lpstr>учётные  и отчётные  формы действующие   в медицинских организациях, оказывающих медицинскую помощь пациентам в амбулаторных условиях</vt:lpstr>
      <vt:lpstr>Учетные и отчетные статистические формы медицинской документации, используемые в работе медицинских организаций дерматовенерологического профиля, оказывающих медицинскую помощь в амбулаторных условиях</vt:lpstr>
      <vt:lpstr>Приказ Минздрава России от 23.01.2015 N 10 </vt:lpstr>
      <vt:lpstr>Слайд 4</vt:lpstr>
      <vt:lpstr>Слайд 5</vt:lpstr>
      <vt:lpstr>Слайд 6</vt:lpstr>
      <vt:lpstr>Слайд 7</vt:lpstr>
      <vt:lpstr>Слайд 8</vt:lpstr>
      <vt:lpstr>4. Сведения о беременных, исходах беременности и детях, родившихся от женщин, состоящих на учете с диагнозом “сифилис”  (2400) </vt:lpstr>
      <vt:lpstr>Слайд 10</vt:lpstr>
      <vt:lpstr>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Заболеваемость сифилисом среди детей в возрасте  0-17 лет в целом по Российской Федерации 2018, 2019 г.г.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Мария</cp:lastModifiedBy>
  <cp:revision>204</cp:revision>
  <dcterms:modified xsi:type="dcterms:W3CDTF">2020-12-01T04:51:32Z</dcterms:modified>
</cp:coreProperties>
</file>